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2" r:id="rId9"/>
    <p:sldId id="263" r:id="rId10"/>
    <p:sldId id="264" r:id="rId11"/>
    <p:sldId id="265" r:id="rId12"/>
    <p:sldId id="269" r:id="rId13"/>
    <p:sldId id="270" r:id="rId14"/>
    <p:sldId id="271" r:id="rId15"/>
    <p:sldId id="272" r:id="rId16"/>
    <p:sldId id="273" r:id="rId17"/>
    <p:sldId id="274" r:id="rId18"/>
    <p:sldId id="268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29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75BA9-3BF2-40E8-939E-90B3095FC506}" type="datetimeFigureOut">
              <a:rPr lang="ru-RU" smtClean="0"/>
              <a:pPr/>
              <a:t>25.12.2020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98194-8684-42B0-A33D-668602761AE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3914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75BA9-3BF2-40E8-939E-90B3095FC506}" type="datetimeFigureOut">
              <a:rPr lang="ru-RU" smtClean="0"/>
              <a:pPr/>
              <a:t>25.12.2020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98194-8684-42B0-A33D-668602761AE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494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75BA9-3BF2-40E8-939E-90B3095FC506}" type="datetimeFigureOut">
              <a:rPr lang="ru-RU" smtClean="0"/>
              <a:pPr/>
              <a:t>25.12.2020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98194-8684-42B0-A33D-668602761AE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8002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75BA9-3BF2-40E8-939E-90B3095FC506}" type="datetimeFigureOut">
              <a:rPr lang="ru-RU" smtClean="0"/>
              <a:pPr/>
              <a:t>25.12.2020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98194-8684-42B0-A33D-668602761AE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5464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75BA9-3BF2-40E8-939E-90B3095FC506}" type="datetimeFigureOut">
              <a:rPr lang="ru-RU" smtClean="0"/>
              <a:pPr/>
              <a:t>25.12.2020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98194-8684-42B0-A33D-668602761AE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2076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75BA9-3BF2-40E8-939E-90B3095FC506}" type="datetimeFigureOut">
              <a:rPr lang="ru-RU" smtClean="0"/>
              <a:pPr/>
              <a:t>25.12.2020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98194-8684-42B0-A33D-668602761AE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074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75BA9-3BF2-40E8-939E-90B3095FC506}" type="datetimeFigureOut">
              <a:rPr lang="ru-RU" smtClean="0"/>
              <a:pPr/>
              <a:t>25.12.2020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98194-8684-42B0-A33D-668602761AE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1097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75BA9-3BF2-40E8-939E-90B3095FC506}" type="datetimeFigureOut">
              <a:rPr lang="ru-RU" smtClean="0"/>
              <a:pPr/>
              <a:t>25.12.2020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98194-8684-42B0-A33D-668602761AE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1073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75BA9-3BF2-40E8-939E-90B3095FC506}" type="datetimeFigureOut">
              <a:rPr lang="ru-RU" smtClean="0"/>
              <a:pPr/>
              <a:t>25.12.2020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98194-8684-42B0-A33D-668602761AE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6137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75BA9-3BF2-40E8-939E-90B3095FC506}" type="datetimeFigureOut">
              <a:rPr lang="ru-RU" smtClean="0"/>
              <a:pPr/>
              <a:t>25.12.2020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98194-8684-42B0-A33D-668602761AE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8878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75BA9-3BF2-40E8-939E-90B3095FC506}" type="datetimeFigureOut">
              <a:rPr lang="ru-RU" smtClean="0"/>
              <a:pPr/>
              <a:t>25.12.2020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98194-8684-42B0-A33D-668602761AE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7276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975BA9-3BF2-40E8-939E-90B3095FC506}" type="datetimeFigureOut">
              <a:rPr lang="ru-RU" smtClean="0"/>
              <a:pPr/>
              <a:t>25.12.2020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598194-8684-42B0-A33D-668602761AE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7459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lomonosov-fund.ru/enc/ru/encyclopedia:0135:article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714356"/>
            <a:ext cx="8286808" cy="1928826"/>
          </a:xfrm>
        </p:spPr>
        <p:txBody>
          <a:bodyPr>
            <a:noAutofit/>
          </a:bodyPr>
          <a:lstStyle/>
          <a:p>
            <a:pPr marL="0" indent="0"/>
            <a:r>
              <a:rPr lang="kk-KZ" sz="2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600" b="1" dirty="0" smtClean="0">
                <a:ln w="0"/>
                <a:latin typeface="Times New Roman" panose="02020603050405020304" pitchFamily="18" charset="0"/>
                <a:cs typeface="Times New Roman" panose="02020603050405020304" pitchFamily="18" charset="0"/>
              </a:rPr>
              <a:t>Әл-фараби атындағы Қазақ Ұлттық Университеті</a:t>
            </a:r>
            <a:br>
              <a:rPr lang="kk-KZ" sz="2600" b="1" dirty="0" smtClean="0">
                <a:ln w="0"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600" b="1" dirty="0" smtClean="0">
                <a:ln w="0"/>
                <a:latin typeface="Times New Roman" panose="02020603050405020304" pitchFamily="18" charset="0"/>
                <a:cs typeface="Times New Roman" panose="02020603050405020304" pitchFamily="18" charset="0"/>
              </a:rPr>
              <a:t>Биология және биотехнология факультеті</a:t>
            </a:r>
            <a:br>
              <a:rPr lang="kk-KZ" sz="2600" b="1" dirty="0" smtClean="0">
                <a:ln w="0"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600" b="1" dirty="0" smtClean="0">
                <a:ln w="0"/>
                <a:latin typeface="Times New Roman" panose="02020603050405020304" pitchFamily="18" charset="0"/>
                <a:cs typeface="Times New Roman" panose="02020603050405020304" pitchFamily="18" charset="0"/>
              </a:rPr>
              <a:t>5В060700-Биология</a:t>
            </a:r>
            <a:br>
              <a:rPr lang="kk-KZ" sz="2600" b="1" dirty="0" smtClean="0">
                <a:ln w="0"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600" b="1" dirty="0" smtClean="0">
                <a:ln w="0"/>
                <a:latin typeface="Times New Roman" panose="02020603050405020304" pitchFamily="18" charset="0"/>
                <a:cs typeface="Times New Roman" panose="02020603050405020304" pitchFamily="18" charset="0"/>
              </a:rPr>
              <a:t>Морфогенездің клеткалық механизмі</a:t>
            </a:r>
            <a:r>
              <a:rPr lang="ru-RU" sz="2600" b="1" dirty="0" smtClean="0">
                <a:ln w="0"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600" b="1" dirty="0" smtClean="0">
                <a:ln w="0"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6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2976" y="2786058"/>
            <a:ext cx="6858000" cy="1655762"/>
          </a:xfrm>
        </p:spPr>
        <p:txBody>
          <a:bodyPr>
            <a:noAutofit/>
          </a:bodyPr>
          <a:lstStyle/>
          <a:p>
            <a:endParaRPr lang="ru-RU" sz="2000" b="1" cap="all" dirty="0" smtClean="0">
              <a:ln/>
              <a:solidFill>
                <a:srgbClr val="FF0000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cap="all" dirty="0" err="1" smtClean="0">
                <a:ln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Тақырыбы: </a:t>
            </a:r>
            <a:r>
              <a:rPr lang="ru-RU" b="1" cap="all" dirty="0" smtClean="0">
                <a:ln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“Морфогенез</a:t>
            </a:r>
            <a:r>
              <a:rPr lang="kk-KZ" b="1" cap="all" dirty="0" smtClean="0">
                <a:ln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дің гистологиялық және макроморфологиялық аспектілері</a:t>
            </a:r>
            <a:r>
              <a:rPr lang="ru-RU" b="1" cap="all" dirty="0" smtClean="0">
                <a:ln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”</a:t>
            </a:r>
            <a:r>
              <a:rPr lang="ru-RU" b="1" cap="all" dirty="0" smtClean="0">
                <a:ln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cap="all" dirty="0" smtClean="0">
                <a:ln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endParaRPr lang="ru-RU" b="1" cap="all" dirty="0" smtClean="0">
              <a:ln/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0000" stA="55000" endPos="48000" dist="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kk-KZ" sz="2000" b="1" cap="all" dirty="0" smtClean="0">
              <a:ln/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0000" stA="55000" endPos="48000" dist="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sz="2000" b="1" cap="all" dirty="0" smtClean="0">
              <a:ln/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0000" stA="55000" endPos="48000" dist="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cap="all" dirty="0" err="1" smtClean="0">
                <a:ln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Дәріскер: б.ғ.к.</a:t>
            </a:r>
            <a:r>
              <a:rPr lang="ru-RU" sz="2000" b="1" cap="all" dirty="0" smtClean="0">
                <a:ln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cap="all" dirty="0" err="1" smtClean="0">
                <a:ln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Юсаева</a:t>
            </a:r>
            <a:r>
              <a:rPr lang="ru-RU" sz="2000" b="1" cap="all" dirty="0" smtClean="0">
                <a:ln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cap="all" dirty="0" err="1" smtClean="0">
                <a:ln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Дамира</a:t>
            </a:r>
            <a:r>
              <a:rPr lang="ru-RU" sz="2000" b="1" cap="all" dirty="0" smtClean="0">
                <a:ln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cap="all" dirty="0" err="1" smtClean="0">
                <a:ln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Анарбекқызы</a:t>
            </a:r>
            <a:r>
              <a:rPr lang="ru-RU" sz="2000" b="1" cap="all" dirty="0" smtClean="0">
                <a:ln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2000" b="1" cap="all" dirty="0" smtClean="0">
                <a:ln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000" b="1" cap="all" dirty="0" smtClean="0">
                <a:ln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cap="all" dirty="0" smtClean="0">
                <a:ln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kk-KZ" sz="2000" b="1" cap="all" dirty="0" smtClean="0">
                <a:ln/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Алматы 2020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214290"/>
            <a:ext cx="7886700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kk-KZ" i="1" dirty="0" smtClean="0">
                <a:latin typeface="Times New Roman" pitchFamily="18" charset="0"/>
                <a:cs typeface="Times New Roman" pitchFamily="18" charset="0"/>
              </a:rPr>
              <a:t>Эмбрион ағзаларының дифференциациясы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500174"/>
            <a:ext cx="8429684" cy="4351338"/>
          </a:xfrm>
        </p:spPr>
        <p:txBody>
          <a:bodyPr>
            <a:noAutofit/>
          </a:bodyPr>
          <a:lstStyle/>
          <a:p>
            <a:pPr algn="just"/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Дифференциация-бұл мамандандырылған жасушалардың, ұлпалардың және мүшелердің пайда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болуына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әкелетін эмбрионның бастапқы біртекті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жасушалары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тіндерінің арасындағы айырмашылықтардың пайда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болу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процесі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. Дифференциация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процестері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негізінен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эмбриогенезде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жүреді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сонымен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бірге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онтогенездің постэмбриональды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кезеңінде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атап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айтқанда қайталанатын гистогенезде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байқалады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мысалы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, эпителий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ұлпалары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қан жасушаларының жаңаруы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/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Көп жағдайда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дифференциация -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бұл жеке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жасушаға қатысты оқиға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бірақ іс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жүзінде эмбрионның көптеген тіндерін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саралау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д.П. Филатов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алғаш ашқандай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(1931, 1933)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жасушалардың белгілі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минималды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саны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болған кезде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ғана мүмкін болады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Бірқатар зерттеушілердің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Детлаф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, 1938ж., 1964ж.;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Grobstein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, 1952ж.;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Лопашов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, 1960ж.;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Голиченков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, 1988ж., 1991ж.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т. б.)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үлкен эксперименттік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материалда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біртекті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жасушалық материалды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саралау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процесі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жасушалардың критикалық массасына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оның артық болуына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жеткенде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ғана іске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қосылатыны көрсетілген.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Болжам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критикалық массаның әсері "гендердің ағып кетуінің" салдары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болуы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мүмкін, оның ішінде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дифференциация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каскадын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тудыратын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гендік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өнімдердің ішкі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мөлшерін ішкі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деңгейге дейін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жинақтау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Осылайша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типтік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дифференциация -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ұқсас жасушалар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тобының ұжымдық процесі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sz="19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10" y="1071546"/>
            <a:ext cx="7886700" cy="5248293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Дифференциация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нәтижесінде дамып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келе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жатқан эмбрионда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морфологиялық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функционалды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биохимиялық және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т.б.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(әртүрлі жүйке,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эпителий, без,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бұлшықет және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т. б.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жасушалар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ерекшеленетін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жасушалардың әртүрлі түрлері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тыныс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жүйесінің құрамында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40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 жуық жасуша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ал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адамның жүйке жүйесінде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100-ге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жуық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пайда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Жіктеу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қиын, өйткені кейбір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жасуша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түрлерінің арасындағы айырмашылықтар өте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әртүрлі функционалды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күйлердегі 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жасушаға қарағанда аз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көрінеді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Сонымен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қатар, соңғы жылдары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әртүрлі жасушалық популяциялардың ерекшеліктерін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біріктіретін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"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аралас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"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типтегі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жасушалардың бүкіл класы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сипатталды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Әдетте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дифференциация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процесі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көбінесе жалғыз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жасушалық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цикл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аясында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жүреді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яғни жасуша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жетілу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барысында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сараланады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Бірақ кейде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дифференциация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бірнеше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қатарлы жасушалық циклдерді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яғни 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жасушаның бірнеше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ұрпақтарын қамтиды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Бұл жағдайда цитодифференция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процестері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интерфазаның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G1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кезеңінде жүреді.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57166"/>
            <a:ext cx="8286808" cy="5319731"/>
          </a:xfrm>
        </p:spPr>
        <p:txBody>
          <a:bodyPr>
            <a:noAutofit/>
          </a:bodyPr>
          <a:lstStyle/>
          <a:p>
            <a:pPr algn="just"/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Дифференциация,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онтогенетикалық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дифференциация,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біртекті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жасушалар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ұлпалар арасындағы айырмашылықтардың пайда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болуы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мамандануға әкелетін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даму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барысындағы өзгерістер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Дифференциация</a:t>
            </a: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негізінен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эмбриональды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даму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процесінде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жүреді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сол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кезде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мамандандырылған емес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эмбриональды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жасушалардан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әртүрлі пішінді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және функционалды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жасушалары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бар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органдар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тіндер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пайда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Дамып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келе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жатқан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эмбрион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алдымен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ұрық жапырақтарына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содан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кейін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негізгі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жүйелер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мүшелердің басталуына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содан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кейін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ересек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ағзаға тән көптеген мамандандырылған тіндер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мен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мүшелерге бөлінеді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. Дифференциация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ересек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ағзаның кейбір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мүшелерінде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де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кездеседі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мысалы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сүйек кемігінің жасушаларынан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әртүрлі қан жасушалары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ажыратылады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Жиі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дифференциация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сондай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ақ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олардың мамандану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процесінде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типтегі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жасушалар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өткізетін бірқатар дәйекті өзгерістер деп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аталады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мысалы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қызыл қан жасушалары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кезінде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эритробласттар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ретикулоциттерге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, ал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эритроциттерге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айналады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). Дифференциация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жасушалардың пішіні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олардың ішкі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және сыртқы құрылымы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өзара байланысы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ретінде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өзгеруде көрінеді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мысалы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миобласттар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созылып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бір-бірімен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біріктіріледі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оларда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миофибриллалар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пайда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т. б.;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нейробласттарда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ядро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ұлғаяды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жүйке жасушаларын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әртүрлі органдармен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және бір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бірімен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байланыстыратын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процестер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пайда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және олардың функционалды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қасиеттері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бұлшықет талшықтары жиырылу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қабілетіне ие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жүйке жасушалары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жүйке импульстарын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безді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жасушалар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тиісті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заттарды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шығарады және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т.б.).</a:t>
            </a:r>
            <a:endParaRPr lang="ru-RU" sz="19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28650" y="1357298"/>
            <a:ext cx="7886700" cy="4819665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Дифференциация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негізгі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факторлары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жұмыртқа цитоплазмасының гетерогенділігіне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байланысты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ерте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эмбриональды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жасушалардың цитоплазмасындағы айырмашылықтар және көрші тіндердің ерекше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әсері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— индукция.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Бірқатар гормондар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дифференциация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барысына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әсер етеді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Дифференциация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анықтайтын көптеген факторлар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әлі белгісіз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Дифференциация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оған дайындалған жасушаларда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ғана пайда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болуы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мүмкін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Дифференциация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факторының әрекеті алдымен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жасырын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жасырын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дифференциация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күйін немесе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дифференциацияның сыртқы белгілері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әлі пайда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болмаған кезде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анықталуын тудырады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бірақ тіндердің одан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әрі дамуы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қозғаушы факторға тәуелсіз болуы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мүмкін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Мысалы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дифференциация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жүйке тіндеріне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хордомезодерманың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эмбрионы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себеп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Индукция дифференциация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эмбрионның эктодермасында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оның дамуының белгілі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кезеңінде ғана мүмкін және жүзеге асырылады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Әдетте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дифференциация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күйі қайтымсыз, яғни сараланған жасушалар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енді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мамандануын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жоғалта алмайды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Алайда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қалпына келтіруге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қабілетті тіндердің зақымдануы жағдайында, сондай-ақ оның қатерлі деградациясы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кезінде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жасушалар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дифференциация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процесінде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алынған көптеген белгілерді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жоғалтқанда және эмбрионның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сараланған жасушаларына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ұқсайтын жартылай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дифференциация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пайда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Жасушалардың онтогенетикалық дифференциациясының кезеңдері</a:t>
            </a:r>
            <a:endParaRPr lang="ru-RU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825625"/>
            <a:ext cx="8429684" cy="4351338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Шартты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түрде жасушалардың дифференциациясының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кезеңін ажыратуға болады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оның барысында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олардың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детерминизм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дәрежесі өзгереді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1-кезең 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тотипотенттілік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кезеңі.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Радиалды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ұсақтау түрі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бар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түрлердің бластомерлері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тотипотенттілік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жасушалардың бірнеше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ұрпақтарында сақталады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гидромедузада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32 бластомер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сатысына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дейін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олардың әрқайсысы толыққанды организмге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айнала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Адамдарда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2-4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бірдей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егіздердің туылу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жағдайлары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бластомерлер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сатысында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жасушалардың тотипотенттілігін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көрсетеді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Кейінгі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кезеңдерде жасушалар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(бластула)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тотипотенттілікті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жоғалтады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алайда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одан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әрі жолды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қайта анықтау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трансдетерминация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қабілетін сақтайды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Тотипотенттілік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аралық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2-ші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кезеңде біртіндеп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мәнді детерминизммен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алмастырылады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жасуша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материалының тәуелді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дифференциация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кезеңі трансдетерминацияға қабілетті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Дифференциацияның екінші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сатысында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тұрған органның эмбрионын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атиптік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емес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ортаға кеңейту оның дифференциациясының өзгеруіне әкеледі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трансдифференция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Мысалы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эктодермаға трансплантацияланған амфибиялық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мезодерма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учаскесі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эктодерма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ретінде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одан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әрі дамиды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Кейіннен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даму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канализациясына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байланысты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бірнеше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бағытта даму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мүмкіндігі күрт төмендейді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3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кезең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тәуелсіз саралау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кезеңі сыртқы жағдайлар өзгерген кезде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жасушалық материалдың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тіннің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органның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тұрақты түрленуі жалғасатындығымен сипатталады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0"/>
            <a:ext cx="7886700" cy="1325563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kk-KZ" alt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Эмбрионалдық индукция туралы түсінік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8949" y="1294228"/>
            <a:ext cx="4197135" cy="5022167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Эмбриональді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индукция: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Жетіліп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келе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жатқан ұрық бөлімінің бір-біріне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әсері.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Эмбриональді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индукция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құбылысы туралы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бірінші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рет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1924 ж.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Шпеман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Мангольдом гипотеза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ұсынды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Бұл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гипотеза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белгілі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клеткалар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басқа клеткаларға ұйымдастырушылар ретінде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әсер етеді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Ұйымдастырушы клеткаларды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бастапқы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даму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бағытынан басқа бағытқа қарай бағыттай алады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Бірінші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ретті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ұйымдастырудан кейін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екінші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үшінші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т.б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ретті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ұйымдастырушылар қосылады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Бұл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процесс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бүкіл мүшелер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жүйелердің дифференциациясы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біткенше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жүреді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Соңғы зерттеулер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индукция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кезінде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индуктор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және жауап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қайтарушы жүйе болатындығын дәлелдеді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9914" y="1344149"/>
            <a:ext cx="4826237" cy="51832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63440" y="618978"/>
            <a:ext cx="4194840" cy="5292244"/>
          </a:xfrm>
        </p:spPr>
        <p:txBody>
          <a:bodyPr>
            <a:noAutofit/>
          </a:bodyPr>
          <a:lstStyle/>
          <a:p>
            <a:pPr algn="just"/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Эмбриональді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индукция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гомономды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және гетерономды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болып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екі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топқа бөлінеді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Егер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индуктор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жауап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қайтарушы жүйені өзі дамып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жатқан бағытқа бағыттаса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онда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индукция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гомономды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Мысалы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нефротомның енгізілуі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басты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бүйректің қалыптасуына көмектеседі.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Гетерономды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индукция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кезінде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ұрықтың бір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бөлігі басқа мүшенің дамуына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әкеледі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Мысалы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хордомезодерма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нерв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түтікшесінің пайда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болуын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қамтамассыз етеді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Эмбриональді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индукциямен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қатар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даму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механизмдеріне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клеткалардың кеңістікте бағытталуы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(ориентация),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яғни клеткалардың кеңістіктік ұйымдастырылуы жатады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Бұл кезде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клеткалар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позиционды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информациямен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ауысады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да,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қоршаған ортаға белгілі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заттар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морфогендер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бөледі.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Бір-бірінен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клеткалар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морфогендерге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деген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сезімталдылығымен ерекшеленеді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664968"/>
            <a:ext cx="4084716" cy="556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2D173A1-4097-F04A-9870-EAE49CBFC0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B32A301-3D05-984F-B5FA-548FA8046A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0919" y="1553766"/>
            <a:ext cx="8760023" cy="5304234"/>
          </a:xfrm>
        </p:spPr>
        <p:txBody>
          <a:bodyPr>
            <a:noAutofit/>
          </a:bodyPr>
          <a:lstStyle/>
          <a:p>
            <a:pPr algn="just"/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Қорыта келгенде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Детерминация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дегеніміз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басталған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дифференциация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процестерінің кері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айналмауы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Басқаша айтқанда,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детерминация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клеткалардың потенцияларына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Потенция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дамудың жасырын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түрдегі мүмкіндіктері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ХХ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ғасырда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детерминация мен дифференциация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мəселесін шешуде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неміс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ғалымы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Шпеман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мектебі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көп жұмыс жасады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жануарлар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ұрығында ұйымдастырушы орталықтар құбылысын ашты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нерв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жүйесінің дамуын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зерттеді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трансплантация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аталатын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микрохирургиялық əдістерді қолданды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Детерминация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жəне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дифференциация тек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жеке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клеткалармен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сонымен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қатар клеткалардың өзара бірбіріне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əсер етуімен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жəне клеткалардың интеграциясына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толық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организм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құруына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тəуелді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Шпеман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бластула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сатысында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ұрықта тұрақсыз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детерминация бар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деген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ұғым енгізді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 жерге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отырғызылған тері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эктодермасы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эпидермисін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береді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яғни бұлар жаңа орнына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шығу тегіне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қарай жаңа мүшелер бастамасын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береді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Эмбриональды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индукция-көп жасушалы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омыртқасыздарда және барлық хордаттарда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дамып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жатқан ағзаның бөліктері арасындағы өзара әрекеттесу.Бұл құбылыс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1901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қосмекенділердің эмбриондарында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көз линзасының пайда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болуын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кезінде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ашылды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Эксперименттік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мәліметтер негізінде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эмбриональды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индукция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аталатын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саралау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механизмі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гипотезаны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1924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Шпеман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Мангольд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ұсынған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375589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Пайдаланылған әдебиеттер тізімі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Стамбеков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С.Ж., Петухов В.Л.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Молекулалық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биология.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Оқулық/ҚР.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Новосибирск: Семей МУ, 2003. –216 бет.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Әбилаев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С.А.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Молекулалық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биология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генетика. Шымкент.2008, 424 б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Мушкамбаров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Н.Н., Кузнецов С.Н. Молекулярная биология. Учебное пособие для студентов медицинских вузов, Москва: Наука, 2003,544 с.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Фаллер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Д.М.,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Шилдс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Д. Молекулярная биология клетки, Руководство для врачей. Пер с англ. М.: БИНОМ – Пресс,2003- 272 с.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Гинтер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Е.К. Медицинская генетика. М., Медицина,2003.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Генетика. Учебник для ВУЗов / Под ред. Академика РАМН В.И. Иванова. – М.: ИКЦ 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Академкнига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»,2006.-638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с.:ил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2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hlinkClick r:id="rId2"/>
              </a:rPr>
              <a:t>http://www.lomonosov-fund.ru/enc/ru/encyclopedia:0135:article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kk-KZ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Жоспар: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Кіріспе</a:t>
            </a:r>
          </a:p>
          <a:p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Эмбрионның өсуі және жасушаның бөлінуі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Даму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барысында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эмбрион</a:t>
            </a:r>
            <a:r>
              <a:rPr lang="kk-KZ" i="1" dirty="0" smtClean="0">
                <a:latin typeface="Times New Roman" pitchFamily="18" charset="0"/>
                <a:cs typeface="Times New Roman" pitchFamily="18" charset="0"/>
              </a:rPr>
              <a:t>ның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қозғалысы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i="1" dirty="0" smtClean="0">
                <a:latin typeface="Times New Roman" pitchFamily="18" charset="0"/>
                <a:cs typeface="Times New Roman" pitchFamily="18" charset="0"/>
              </a:rPr>
              <a:t>Эмбрион ағзаларының дифференциациясы</a:t>
            </a:r>
          </a:p>
          <a:p>
            <a:r>
              <a:rPr lang="kk-KZ" altLang="ru-RU" i="1" dirty="0" smtClean="0">
                <a:latin typeface="Times New Roman" pitchFamily="18" charset="0"/>
                <a:cs typeface="Times New Roman" pitchFamily="18" charset="0"/>
              </a:rPr>
              <a:t>Эмбрионалдық индукция туралы түсінік</a:t>
            </a:r>
            <a:endParaRPr lang="kk-KZ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Қорытынды</a:t>
            </a:r>
          </a:p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Пайдаланылған әдебиеттер тізімі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Кіріспе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Эмбриологияның дамуын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түсіну мүмкін емес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негіздерді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игерместен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бұрын классикалық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эмбриология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негізінен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морфологиялық зерттеулердің деректерімен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жұмыс істейді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Өз кезегінде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ең күрделі формалық процестердің жиынтығы молекулалық, жасушалық және тіндік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деңгейлердегі терең динамикалық құбылыстар болып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табылады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Төменде эмбрионның дамуына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негізделген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кейбір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"макро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процестер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"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қысқаша сипаттама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берілген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214290"/>
            <a:ext cx="7886700" cy="1143008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Эмбрионның өсуі және жасушаның бөлінуі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357298"/>
            <a:ext cx="8286808" cy="4533913"/>
          </a:xfrm>
        </p:spPr>
        <p:txBody>
          <a:bodyPr>
            <a:noAutofit/>
          </a:bodyPr>
          <a:lstStyle/>
          <a:p>
            <a:pPr algn="just"/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даму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процесінде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дене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мөлшері бірнеше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есе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артады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Бұл жағдайда дененің беткі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аймағының ұлғаюы және көлемнің өсуі болады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Яғни, көлем немесе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масса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дененің бетіне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қарағанда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тез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өседі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Эмбрионның денесінің өсуі немесе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ұлғаюы, әдетте,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оны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құрайтын жасушалар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санының және жасушааралық зат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көлемінің артуының нәтижесі болып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табылады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Сонымен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қатар, жасушалардың көбеюі жетекші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рөл атқарады (өсудің пролиферациялық түрі немесе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гиперплазия).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Сирек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жағдайларда өсу бөлінбейтін жасушалар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мөлшерінің ұлғаюынан болады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Өсудің бұл түрі ауксетикалық немесе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гипертрофия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аталады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және нематодтарда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және жәндіктердің личинкаларында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сипатталады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. Гипертрофия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жасушалары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бөлінбейтін жоғары жануарлардың тіндеріне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тән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(май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және қаңқа бұлшықет тіндері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Бұл тіндердің гипертрофиясынан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туындаған көлем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дене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салмағының өсуі үлкен мөлшерге жетуі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мүмкін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Спортшылардағы бұлшықет гипертрофиясының және майлы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тіндердің мысалдары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бәріне белгілі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, ал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кейбір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жағдайларда дене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салмағы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500-600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килограмнан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асуы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мүмкін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Көбінесе бұл жағдайда жасушалардың гипертрофиясы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олардың ядроларының полиплоидизациясымен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байланысты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Жоғары жануарларда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өсу кезеңінде бөлінбейтін жасушалар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бар (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мысалы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нейрондар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басқалары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атап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айтқанда фибробласттар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шектеулі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бөлінеді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, ал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басқалары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бағаналы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үнемі бөлінеді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sz="19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10" y="214290"/>
            <a:ext cx="7886700" cy="2857520"/>
          </a:xfrm>
        </p:spPr>
        <p:txBody>
          <a:bodyPr>
            <a:normAutofit/>
          </a:bodyPr>
          <a:lstStyle/>
          <a:p>
            <a:pPr algn="just"/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Алайда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көптеген ұлпалар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мүшелердің өсуі жасушалардың көбеюіне байланысты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жүзеге асырылады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Жылқы тышқаннан гөрі үлкен, өйткені оның жасушалары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бірнеше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есе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көп.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Жасушалар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санының көбеюі олардың бөлінуінің салдары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болып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табылады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Сонымен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қатар, митоздық бөліністердің функционалды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рөлі эмбрионның жасушалық массасының өсуімен ғана шектелмейді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сонымен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қатар жасуша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популяцияларында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сапалы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өзгерістер бастайды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бұл репрессияға дейін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гендердің белгілі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топтарының белсенділенуіне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әкеледі.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sarcoplasmic-hypertrophy-vs-myofibrillar-hypertroph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4480" y="3000372"/>
            <a:ext cx="5715000" cy="32766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85728"/>
            <a:ext cx="8358246" cy="5248293"/>
          </a:xfrm>
        </p:spPr>
        <p:txBody>
          <a:bodyPr>
            <a:noAutofit/>
          </a:bodyPr>
          <a:lstStyle/>
          <a:p>
            <a:pPr algn="just"/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Жасушаның бөлінуін бақылаудың екі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деңгейі 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бар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саналады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сыртқы және ішкі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Сыртқы деңгей әдетте өсу гормонымен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бақыланады-аденогипофиз шығаратын соматотропин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өсу гормонына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инсулинге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және басқа сыртқы өсу факторларына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жауап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ретінде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бауыр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шығаратын соматомединдер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Ішкі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деңгей органның немесе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тіннің өзімен реттеледі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Алайда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жасушалардың бөлінуін басатын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ақуыздар 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бар.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Олардың ішінде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бета интерферон мен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бета-трансформациялық өсу факторын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атап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өтуге болады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Эмбрионның өсуі изометриямен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оң немесе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теріс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аллометриямен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сипатталады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Эмбрионның әртүрлі бөліктерінің изометриялық немесе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біркелкі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өсуі, оның денесінің пропорциялары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өзгермейді, аллометриялық немесе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біркелкі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емес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өсуге қарағанда 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аз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кездеседі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.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Теріс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аллометрияның мысалы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адам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ұрығындағы денеге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қатысты аяқ-қолдардың баяу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өсуі, 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ал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оң 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бастың жедел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өсуі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Бабундарда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жақ 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пен бет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сүйегінің өсу қарқыны мидың 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бас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сүйегінің өсу жылдамдығынан 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есе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көп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бұл оның басының өзіндік құрылымын анықтайды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Аллометрия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дененің пропорциялары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ағзалардың 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даму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қарқынының өзгеруіне әкеледі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, ал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изометрияда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дене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мөлшері пропорцияларды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айтарлықтай өзгертпестен артады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көптеген сүйек балықтарының личинкаларында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/>
            <a:endParaRPr lang="ru-RU" sz="21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428604"/>
            <a:ext cx="8072494" cy="6072230"/>
          </a:xfrm>
        </p:spPr>
        <p:txBody>
          <a:bodyPr>
            <a:noAutofit/>
          </a:bodyPr>
          <a:lstStyle/>
          <a:p>
            <a:pPr algn="just"/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Ұзақтығы жағынан өсудің екі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негізгі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түрі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бар –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шектеулі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және шектеусіз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Өсуі шектеулі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жануарларға мөлшері онтогенездің белгілі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кезеңіне дейін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өсетін түрлер жатады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мысалы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жетілу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кезеңінің басталуына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дейін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(құстар, сүтқоректілер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Шексіз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өсу кезінде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онтогенез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кезінде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балық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бауырымен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жорғалаушылар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аздап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болса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да,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оң өсу жалғасады.</a:t>
            </a:r>
            <a:endParaRPr lang="ru-RU" sz="19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Өсу процестері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маусымдық (әсіресе қалыпты және жоғары ендіктерде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өмір сүретін жануарларда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және күнделікті (жасушалардың митоздық белсенділігінің өзгеруімен байқалады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ырғақпен сипатталады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Жануарлар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организмдерінің тұқым қуалайтын өсу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потенциалы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көптеген гендердің шағын жеке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әсерімен біріктірілген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әсерінен болады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саналады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сонымен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бірге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өсу аномалиялары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ергежейлілік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қысқарған аяқтар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гендердің әсерімен анықталады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Өсу процестерін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реттеу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гормондар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арқылы жүзеге асырылады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атап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айтқанда омыртқалыларда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– гипофиз, тимус,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қалқанша</a:t>
            </a: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гормондары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Сыртқы ортаның қолайсыз сыртқы факторларының (тамақ,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су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тапшылығы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экстремалды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температура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т.б.)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әсерінен өсудің баяулауы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тіпті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толық тоқтауы жағдайларында ол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осы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факторлардың әрекеті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компенсаторлық өсу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тоқтағаннан кейін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неғұрлым жоғары қарқынмен қайта басталуы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мүмкін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Әрине, бұл жағдайда өсу әлі мүмкін болатын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онтогенездің кезеңдері туралы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айтылады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endParaRPr lang="ru-RU" sz="19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Даму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барысында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эмбрион</a:t>
            </a:r>
            <a:r>
              <a:rPr lang="kk-KZ" i="1" dirty="0" smtClean="0">
                <a:latin typeface="Times New Roman" pitchFamily="18" charset="0"/>
                <a:cs typeface="Times New Roman" pitchFamily="18" charset="0"/>
              </a:rPr>
              <a:t>ның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қозғалысы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Онтогенезде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мүшелер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организмнің күрделі құрылымын қалыптастырудың қажетті шарттарының бірі-жасуша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материалының әртүрлі және мақсатты қозғалысы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Эмбрионның дамуындағы жасушалардың морфологиялық қозғалыстары алғаш рет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жұмыртқа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эмбрионның әртүрлі бөліктерін өмір бойы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бояу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әдісін қолданған классикалық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Фогт (1925, 1929)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еңбектерінде сипатталған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Кейінірек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көптеген зерттеушілер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Фогт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әдісін қолдана отырып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хордалылардың барлық дерлік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кластарының өкілдерінен морфологиялық қозғалыстарды егжей-тегжейлі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зерттеді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Бұл зерттеулер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осы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қозғалыстардың әмбебап сипатын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көрсетті және олардың маңызды биологиялық маңыздылығын ашты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өйткені жасушалар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жасуша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қабаттарының қозғалысы арқылы жануарлар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денесінің қалыптасуы жүреді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Морфогенетикалық қозғалыстардың мәні сонымен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қатар бүкіл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даму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процесі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жасушалар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ұлпалар және әртүрлі органдардың эмбриондары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арасындағы индуктивті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өзара әрекеттесулер тізбегі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табылады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Эмбриональды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индукция индуктор 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реактивті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материал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арасында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байланыс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орнатуға қажетті жасушалардың қозғалуынсыз мүмкін болмас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10" y="785794"/>
            <a:ext cx="7886700" cy="5176855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Айта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кету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керек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эмбриологияда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Фогт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әдісін қолданудың үлкен рөліне қарамастан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әлі күнге дейін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өзінің мағынасын жоғалтпаған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оның көмегімен алынған мәліметтер сипаттамалық сипатқа ие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морфогенетикалық қозғалыстардың тетіктерін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ашпайды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Бұл қозғалыстарды себептік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талдаудың басталуы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30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жылдары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Гольтфретердің керемет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зерттеулерімен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басталды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Кейінірек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эмбриогенезде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жасушалар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емес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жасуша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қабаттарының қозғалысы шешуші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маңызды екендігі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көрсетілді.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Осыған байланысты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жасушалардың қабаттарға және механизмдерге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бірігуін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қамтамасыз ететін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жабысқақ күштердің маңызы айқын болады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соның арқасында жеке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жасушалардың белсенділігі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жасуша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қабаттарының қозғалысына айналады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Соңғы жылдары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жасушалық байланыстардың молекулалық негіздеріне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көп көңіл бөлінді.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Жасуша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қабаттарының морфогенетикалық қозғалыстарының мысалы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эмбрионның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эпителий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тәрізді бүршіктерінің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атап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айтқанда сыртқы ұрық жапырақшасының жасушаларының-эктодерма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хордомезодермальды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эмбрионның амфибиялардағы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гаструляция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кезіндегі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қозғалысы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СӨЖ Беркін А.Е.  ББ1704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2СӨЖ Беркін А.Е.  ББ1704</Template>
  <TotalTime>112</TotalTime>
  <Words>2229</Words>
  <Application>Microsoft Office PowerPoint</Application>
  <PresentationFormat>Экран (4:3)</PresentationFormat>
  <Paragraphs>59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Times New Roman</vt:lpstr>
      <vt:lpstr>2СӨЖ Беркін А.Е.  ББ1704</vt:lpstr>
      <vt:lpstr> Әл-фараби атындағы Қазақ Ұлттық Университеті Биология және биотехнология факультеті 5В060700-Биология Морфогенездің клеткалық механизмі </vt:lpstr>
      <vt:lpstr>Жоспар:</vt:lpstr>
      <vt:lpstr>Кіріспе</vt:lpstr>
      <vt:lpstr>Эмбрионның өсуі және жасушаның бөлінуі</vt:lpstr>
      <vt:lpstr>Презентация PowerPoint</vt:lpstr>
      <vt:lpstr>Презентация PowerPoint</vt:lpstr>
      <vt:lpstr>Презентация PowerPoint</vt:lpstr>
      <vt:lpstr>Даму барысында эмбрионның қозғалысы</vt:lpstr>
      <vt:lpstr>Презентация PowerPoint</vt:lpstr>
      <vt:lpstr>Эмбрион ағзаларының дифференциациясы</vt:lpstr>
      <vt:lpstr>Презентация PowerPoint</vt:lpstr>
      <vt:lpstr>Презентация PowerPoint</vt:lpstr>
      <vt:lpstr>Презентация PowerPoint</vt:lpstr>
      <vt:lpstr>Жасушалардың онтогенетикалық дифференциациясының кезеңдері</vt:lpstr>
      <vt:lpstr>Эмбрионалдық индукция туралы түсінік</vt:lpstr>
      <vt:lpstr>Презентация PowerPoint</vt:lpstr>
      <vt:lpstr>Қорытынды</vt:lpstr>
      <vt:lpstr>Пайдаланылған әдебиеттер тізімі</vt:lpstr>
    </vt:vector>
  </TitlesOfParts>
  <Company>Reanimator Extreme Edition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Әл-фараби атындағы Қазақ Ұлттық Университеті Биология және биотехнология факультеті 5В060700-Биология Морфогенездің клеткалық механизмі</dc:title>
  <dc:creator>123</dc:creator>
  <cp:lastModifiedBy>Symbat</cp:lastModifiedBy>
  <cp:revision>4</cp:revision>
  <dcterms:created xsi:type="dcterms:W3CDTF">2020-11-27T14:23:51Z</dcterms:created>
  <dcterms:modified xsi:type="dcterms:W3CDTF">2020-12-24T18:25:23Z</dcterms:modified>
</cp:coreProperties>
</file>